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52" r:id="rId2"/>
  </p:sldMasterIdLst>
  <p:sldIdLst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2E83"/>
    <a:srgbClr val="E8D3A2"/>
    <a:srgbClr val="E8E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1" autoAdjust="0"/>
    <p:restoredTop sz="94682"/>
  </p:normalViewPr>
  <p:slideViewPr>
    <p:cSldViewPr snapToGrid="0" snapToObjects="1" showGuides="1">
      <p:cViewPr varScale="1">
        <p:scale>
          <a:sx n="104" d="100"/>
          <a:sy n="104" d="100"/>
        </p:scale>
        <p:origin x="1506" y="102"/>
      </p:cViewPr>
      <p:guideLst>
        <p:guide orient="horz" pos="2488"/>
        <p:guide pos="4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7334" y="6354234"/>
            <a:ext cx="2540000" cy="266700"/>
          </a:xfrm>
          <a:prstGeom prst="rect">
            <a:avLst/>
          </a:prstGeom>
        </p:spPr>
      </p:pic>
      <p:pic>
        <p:nvPicPr>
          <p:cNvPr id="2" name="Picture 1" descr="Bar_RtAngle_7502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</p:spPr>
        <p:txBody>
          <a:bodyPr anchor="b"/>
          <a:lstStyle>
            <a:lvl1pPr algn="l">
              <a:defRPr sz="5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ENCODE NORMAL</a:t>
            </a:r>
            <a:br>
              <a:rPr lang="en-US" dirty="0"/>
            </a:br>
            <a:r>
              <a:rPr lang="en-US" dirty="0"/>
              <a:t>BLACK, 50 PT. </a:t>
            </a:r>
          </a:p>
        </p:txBody>
      </p:sp>
    </p:spTree>
    <p:extLst>
      <p:ext uri="{BB962C8B-B14F-4D97-AF65-F5344CB8AC3E}">
        <p14:creationId xmlns:p14="http://schemas.microsoft.com/office/powerpoint/2010/main" val="23734912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FFFFFF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FFFFFF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FFFFFF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FFFFFF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FFFFFF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FFFFFF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REGULAR	, 24 PT.)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8401" y="6354234"/>
            <a:ext cx="2540000" cy="266700"/>
          </a:xfrm>
          <a:prstGeom prst="rect">
            <a:avLst/>
          </a:prstGeom>
        </p:spPr>
      </p:pic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7" y="365069"/>
            <a:ext cx="8184662" cy="998440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276924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FFFFFF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FFFFFF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FFFFFF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FFFFFF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FFFFFF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Bulleted content here (Open Sans Light, 24 pt.)</a:t>
            </a:r>
          </a:p>
          <a:p>
            <a:pPr lvl="1"/>
            <a:r>
              <a:rPr lang="en-US" dirty="0"/>
              <a:t>Second level (Open Sans Light, 20)</a:t>
            </a:r>
          </a:p>
          <a:p>
            <a:pPr lvl="2"/>
            <a:r>
              <a:rPr lang="en-US" dirty="0"/>
              <a:t>Third level (Open Sans Light, 18)</a:t>
            </a:r>
          </a:p>
          <a:p>
            <a:pPr lvl="3"/>
            <a:r>
              <a:rPr lang="en-US" dirty="0"/>
              <a:t>Fourth level (Open Sans Light, 16)</a:t>
            </a:r>
          </a:p>
          <a:p>
            <a:pPr lvl="4"/>
            <a:r>
              <a:rPr lang="en-US" dirty="0"/>
              <a:t>Fifth level (Open Sans Light, 14)</a:t>
            </a:r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064505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3236337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8401" y="6354234"/>
            <a:ext cx="2540000" cy="266700"/>
          </a:xfrm>
          <a:prstGeom prst="rect">
            <a:avLst/>
          </a:prstGeom>
        </p:spPr>
      </p:pic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FFFFFF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116644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3828560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9" name="Picture 8" descr="Wordmark_center_Purple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39" y="6487457"/>
            <a:ext cx="2425295" cy="163374"/>
          </a:xfrm>
          <a:prstGeom prst="rect">
            <a:avLst/>
          </a:prstGeom>
        </p:spPr>
      </p:pic>
      <p:pic>
        <p:nvPicPr>
          <p:cNvPr id="6" name="Picture 5" descr="Bar_RtAngle_7502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</p:spPr>
        <p:txBody>
          <a:bodyPr anchor="b"/>
          <a:lstStyle>
            <a:lvl1pPr algn="l">
              <a:defRPr sz="5000" b="1" i="0">
                <a:solidFill>
                  <a:srgbClr val="4B2E83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ENCODE NORMAL</a:t>
            </a:r>
            <a:br>
              <a:rPr lang="en-US" dirty="0"/>
            </a:br>
            <a:r>
              <a:rPr lang="en-US" dirty="0"/>
              <a:t>BLACK, 50 PT. </a:t>
            </a:r>
          </a:p>
        </p:txBody>
      </p:sp>
    </p:spTree>
    <p:extLst>
      <p:ext uri="{BB962C8B-B14F-4D97-AF65-F5344CB8AC3E}">
        <p14:creationId xmlns:p14="http://schemas.microsoft.com/office/powerpoint/2010/main" val="339719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4B2E83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LIGHT, 24 PT.)</a:t>
            </a:r>
          </a:p>
        </p:txBody>
      </p:sp>
      <p:pic>
        <p:nvPicPr>
          <p:cNvPr id="9" name="Picture 8" descr="Wordmark_center_Purple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155" y="6487457"/>
            <a:ext cx="2425295" cy="163374"/>
          </a:xfrm>
          <a:prstGeom prst="rect">
            <a:avLst/>
          </a:prstGeom>
        </p:spPr>
      </p:pic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184663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rgbClr val="4B2E83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307287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pic>
        <p:nvPicPr>
          <p:cNvPr id="9" name="Picture 8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7" name="Picture 6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183759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145022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999999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pic>
        <p:nvPicPr>
          <p:cNvPr id="7" name="Picture 6" descr="Wordmark_center_Purple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3105" y="6487457"/>
            <a:ext cx="2425295" cy="163374"/>
          </a:xfrm>
          <a:prstGeom prst="rect">
            <a:avLst/>
          </a:prstGeom>
        </p:spPr>
      </p:pic>
      <p:pic>
        <p:nvPicPr>
          <p:cNvPr id="6" name="Picture 5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116644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248955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3703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86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3" r:id="rId2"/>
    <p:sldLayoutId id="2147483664" r:id="rId3"/>
    <p:sldLayoutId id="2147483665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Meaning of an appointment “without tenure due to lack of funding”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Fred Rivara, MD, MPH</a:t>
            </a:r>
            <a:br>
              <a:rPr lang="en-US" sz="32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0" dirty="0">
                <a:latin typeface="Arial" panose="020B0604020202020204" pitchFamily="34" charset="0"/>
                <a:cs typeface="Arial" panose="020B0604020202020204" pitchFamily="34" charset="0"/>
              </a:rPr>
              <a:t>Vice Chair for Academic Affairs</a:t>
            </a:r>
          </a:p>
        </p:txBody>
      </p:sp>
    </p:spTree>
    <p:extLst>
      <p:ext uri="{BB962C8B-B14F-4D97-AF65-F5344CB8AC3E}">
        <p14:creationId xmlns:p14="http://schemas.microsoft.com/office/powerpoint/2010/main" val="191347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ositions in which the University provides salary from its regularly 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state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-appropriated funds</a:t>
            </a:r>
          </a:p>
          <a:p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Individuals who are eligible for such funding are considered to be in tenure track positions.  </a:t>
            </a:r>
          </a:p>
          <a:p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SOM, the tracks considered to be tenure track are Clinician Scholars and Faculty Scientists.   </a:t>
            </a: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Tracks not considered tenure track are 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Academic Clinician, Research Faculty, Teaching Faculty</a:t>
            </a: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Tenured positions at the UW</a:t>
            </a:r>
          </a:p>
        </p:txBody>
      </p:sp>
    </p:spTree>
    <p:extLst>
      <p:ext uri="{BB962C8B-B14F-4D97-AF65-F5344CB8AC3E}">
        <p14:creationId xmlns:p14="http://schemas.microsoft.com/office/powerpoint/2010/main" val="289097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6C050DF-2F64-4E07-8F89-765F3A2B481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23272" y="1736725"/>
            <a:ext cx="8626763" cy="4015497"/>
          </a:xfrm>
        </p:spPr>
        <p:txBody>
          <a:bodyPr/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Are exceptionally rare in UW SOM clinical departments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True for most schools of medicine</a:t>
            </a:r>
          </a:p>
          <a:p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all practical purposes, tenure is not available to faculty in the Department of Pediatrics on tenure tracks.  </a:t>
            </a:r>
          </a:p>
          <a:p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reason is that the Department of Pediatrics (which has 600+ members) only receives state funds for ~12 tenured lines</a:t>
            </a:r>
          </a:p>
          <a:p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 Department standard is that the existing state lines are not assigned to individuals, but instead the funds are used for support of faculty as directed by the Department chair.  </a:t>
            </a:r>
          </a:p>
          <a:p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Thus, 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appointment letter for associate professors and professors who are in tenure track positions in the Department reads, “without tenure due to lack of [state] funding.”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C3016AE-AB20-4595-8EFC-7D6E90908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Funded tenure tracks</a:t>
            </a:r>
          </a:p>
        </p:txBody>
      </p:sp>
    </p:spTree>
    <p:extLst>
      <p:ext uri="{BB962C8B-B14F-4D97-AF65-F5344CB8AC3E}">
        <p14:creationId xmlns:p14="http://schemas.microsoft.com/office/powerpoint/2010/main" val="253684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534E3B7-BA91-433F-87CC-F959EDC6323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71756" y="1561234"/>
            <a:ext cx="8196210" cy="4015497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specified in the Faculty Code, “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WOT faculty members have the same rights, responsibilities, and obligations as tenure-track and tenured faculty members at those ranks…such faculty members are not subject to removal, or discriminatory reduction in salary, except for cause.” </a:t>
            </a:r>
          </a:p>
          <a:p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 Department of Pediatrics is intensely committed to all faculty, regardless of track. </a:t>
            </a:r>
          </a:p>
          <a:p>
            <a:r>
              <a:rPr lang="en-US" sz="2000" dirty="0">
                <a:solidFill>
                  <a:schemeClr val="tx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Department has other means of supporting faculty in lieu of tenure, including clinical income, philanthropy, endowed professorships and chairs, and institutional support from our clinical partners. </a:t>
            </a:r>
            <a:endParaRPr lang="en-US" sz="2000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Our implicit and explicit commitment begins with recruitment and initial appointment and continues through promotion to associate professor 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professor ranks and beyond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7227EDE-468A-46E2-A94F-5587450A9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However,</a:t>
            </a:r>
          </a:p>
        </p:txBody>
      </p:sp>
    </p:spTree>
    <p:extLst>
      <p:ext uri="{BB962C8B-B14F-4D97-AF65-F5344CB8AC3E}">
        <p14:creationId xmlns:p14="http://schemas.microsoft.com/office/powerpoint/2010/main" val="378683190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4b2e83 1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339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Encode Sans Normal Black</vt:lpstr>
      <vt:lpstr>Lucida Grande</vt:lpstr>
      <vt:lpstr>Open Sans</vt:lpstr>
      <vt:lpstr>Open Sans Light</vt:lpstr>
      <vt:lpstr>Uni Sans Regular</vt:lpstr>
      <vt:lpstr>Custom Design</vt:lpstr>
      <vt:lpstr>1_Custom Design</vt:lpstr>
      <vt:lpstr>Meaning of an appointment “without tenure due to lack of funding”  Fred Rivara, MD, MPH Vice Chair for Academic Affairs</vt:lpstr>
      <vt:lpstr>Tenured positions at the UW</vt:lpstr>
      <vt:lpstr>Funded tenure tracks</vt:lpstr>
      <vt:lpstr>However,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Alanya Cannon</dc:creator>
  <cp:lastModifiedBy>Frederick P Rivara</cp:lastModifiedBy>
  <cp:revision>23</cp:revision>
  <cp:lastPrinted>2016-02-10T20:19:12Z</cp:lastPrinted>
  <dcterms:created xsi:type="dcterms:W3CDTF">2014-10-14T00:51:43Z</dcterms:created>
  <dcterms:modified xsi:type="dcterms:W3CDTF">2022-06-06T21:16:12Z</dcterms:modified>
</cp:coreProperties>
</file>